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87" r:id="rId4"/>
    <p:sldId id="269" r:id="rId5"/>
    <p:sldId id="272" r:id="rId6"/>
    <p:sldId id="273" r:id="rId7"/>
    <p:sldId id="274" r:id="rId8"/>
    <p:sldId id="275" r:id="rId9"/>
    <p:sldId id="288" r:id="rId10"/>
    <p:sldId id="276" r:id="rId11"/>
    <p:sldId id="285" r:id="rId12"/>
    <p:sldId id="286" r:id="rId13"/>
  </p:sldIdLst>
  <p:sldSz cx="9144000" cy="6858000" type="screen4x3"/>
  <p:notesSz cx="6877050" cy="100028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6600CC"/>
    <a:srgbClr val="6666FF"/>
    <a:srgbClr val="E6E6E6"/>
    <a:srgbClr val="050C95"/>
    <a:srgbClr val="060FBA"/>
    <a:srgbClr val="E4E4E4"/>
    <a:srgbClr val="F20000"/>
    <a:srgbClr val="FF0000"/>
    <a:srgbClr val="FF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50" y="-126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153C0D57-3BF8-4D84-A41C-C6F35043DE58}" type="datetimeFigureOut">
              <a:rPr lang="ko-KR" altLang="en-US" smtClean="0"/>
              <a:t>2018-09-18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72C0BB27-511D-4CBB-AA6B-13DB2DB602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897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02DC4279-F510-444C-805F-0D0160E21A38}" type="datetimeFigureOut">
              <a:rPr lang="ko-KR" altLang="en-US" smtClean="0"/>
              <a:t>2018-09-18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0625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7705" y="4751349"/>
            <a:ext cx="5501640" cy="4501277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3ED83206-BE8E-4B8E-A828-C2DD59D4CE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2769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067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1128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112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518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6A3C7-787C-4894-BA14-96F6E34B32D9}" type="datetimeFigureOut">
              <a:rPr lang="ko-KR" altLang="en-US" smtClean="0"/>
              <a:pPr/>
              <a:t>2018-09-18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19795-04B2-4EAF-B526-B5EEA1F20C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 txBox="1">
            <a:spLocks/>
          </p:cNvSpPr>
          <p:nvPr/>
        </p:nvSpPr>
        <p:spPr>
          <a:xfrm>
            <a:off x="1331640" y="4447928"/>
            <a:ext cx="7812360" cy="133200"/>
          </a:xfrm>
          <a:prstGeom prst="rect">
            <a:avLst/>
          </a:prstGeom>
          <a:solidFill>
            <a:schemeClr val="accent1">
              <a:lumMod val="60000"/>
              <a:lumOff val="40000"/>
              <a:alpha val="5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30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88454" y="6592019"/>
            <a:ext cx="676947" cy="26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9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주</a:t>
            </a:r>
            <a:r>
              <a:rPr lang="ko-KR" altLang="en-US" sz="900" dirty="0">
                <a:latin typeface="HY견고딕" panose="02030600000101010101" pitchFamily="18" charset="-127"/>
                <a:ea typeface="HY견고딕" panose="02030600000101010101" pitchFamily="18" charset="-127"/>
              </a:rPr>
              <a:t>관</a:t>
            </a:r>
            <a:endParaRPr kumimoji="0" lang="en-US" altLang="ko-K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3" name="그림 12" descr="투데이에너지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229" y="6553919"/>
            <a:ext cx="1057012" cy="298508"/>
          </a:xfrm>
          <a:prstGeom prst="rect">
            <a:avLst/>
          </a:prstGeom>
        </p:spPr>
      </p:pic>
      <p:pic>
        <p:nvPicPr>
          <p:cNvPr id="19" name="그림 18" descr="제목 없음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5111" y="6488802"/>
            <a:ext cx="998191" cy="350629"/>
          </a:xfrm>
          <a:prstGeom prst="rect">
            <a:avLst/>
          </a:prstGeom>
        </p:spPr>
      </p:pic>
      <p:pic>
        <p:nvPicPr>
          <p:cNvPr id="20" name="그림 19" descr="제목 없음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061" y="6538488"/>
            <a:ext cx="749052" cy="273623"/>
          </a:xfrm>
          <a:prstGeom prst="rect">
            <a:avLst/>
          </a:prstGeom>
        </p:spPr>
      </p:pic>
      <p:sp>
        <p:nvSpPr>
          <p:cNvPr id="22" name="내용 개체 틀 2"/>
          <p:cNvSpPr txBox="1">
            <a:spLocks/>
          </p:cNvSpPr>
          <p:nvPr/>
        </p:nvSpPr>
        <p:spPr>
          <a:xfrm>
            <a:off x="1630761" y="6599029"/>
            <a:ext cx="676947" cy="26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9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주최</a:t>
            </a:r>
            <a:endParaRPr kumimoji="0" lang="en-US" altLang="ko-K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3236637" y="6591002"/>
            <a:ext cx="676947" cy="26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900" dirty="0">
                <a:latin typeface="HY견고딕" panose="02030600000101010101" pitchFamily="18" charset="-127"/>
                <a:ea typeface="HY견고딕" panose="02030600000101010101" pitchFamily="18" charset="-127"/>
              </a:rPr>
              <a:t>후</a:t>
            </a:r>
            <a:r>
              <a:rPr lang="ko-KR" altLang="en-US" sz="9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원</a:t>
            </a:r>
            <a:endParaRPr kumimoji="0" lang="en-US" altLang="ko-K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6588224" y="6582136"/>
            <a:ext cx="676947" cy="25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9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협찬</a:t>
            </a:r>
            <a:endParaRPr kumimoji="0" lang="en-US" altLang="ko-K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26" name="그림 25" descr="MS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70960" y="6490952"/>
            <a:ext cx="589408" cy="350629"/>
          </a:xfrm>
          <a:prstGeom prst="rect">
            <a:avLst/>
          </a:prstGeom>
        </p:spPr>
      </p:pic>
      <p:pic>
        <p:nvPicPr>
          <p:cNvPr id="28" name="그림 27" descr="제목 없음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6534631"/>
            <a:ext cx="792088" cy="32432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" y="0"/>
            <a:ext cx="9146604" cy="6478736"/>
          </a:xfrm>
          <a:prstGeom prst="rect">
            <a:avLst/>
          </a:prstGeom>
        </p:spPr>
      </p:pic>
      <p:sp>
        <p:nvSpPr>
          <p:cNvPr id="21" name="제목 1"/>
          <p:cNvSpPr txBox="1">
            <a:spLocks/>
          </p:cNvSpPr>
          <p:nvPr/>
        </p:nvSpPr>
        <p:spPr>
          <a:xfrm>
            <a:off x="1259632" y="404664"/>
            <a:ext cx="7812360" cy="1872208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“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창립 </a:t>
            </a:r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25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주년 기념 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3000" dirty="0"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회</a:t>
            </a:r>
            <a:r>
              <a:rPr lang="ko-KR" altLang="en-US" sz="4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45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KOREA</a:t>
            </a:r>
            <a:r>
              <a:rPr lang="en-US" altLang="ko-KR" sz="4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GAS </a:t>
            </a:r>
            <a:r>
              <a:rPr lang="en-US" altLang="ko-KR" sz="45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CHAMPIONSHIP”    </a:t>
            </a:r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BY </a:t>
            </a:r>
            <a:r>
              <a:rPr lang="en-US" altLang="ko-KR" sz="3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</a:t>
            </a:r>
            <a:r>
              <a:rPr lang="en-US" altLang="ko-K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</a:t>
            </a:r>
            <a:r>
              <a:rPr lang="en-US" altLang="ko-KR" sz="3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</a:t>
            </a:r>
            <a:r>
              <a:rPr lang="en-US" altLang="ko-K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IM</a:t>
            </a:r>
            <a:endParaRPr lang="ko-KR" altLang="en-US" sz="3000" dirty="0">
              <a:solidFill>
                <a:schemeClr val="tx1">
                  <a:lumMod val="95000"/>
                  <a:lumOff val="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882" y="6515641"/>
            <a:ext cx="1224137" cy="28184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53" y="6525344"/>
            <a:ext cx="1295157" cy="304021"/>
          </a:xfrm>
          <a:prstGeom prst="rect">
            <a:avLst/>
          </a:prstGeom>
        </p:spPr>
      </p:pic>
      <p:sp>
        <p:nvSpPr>
          <p:cNvPr id="17" name="제목 1"/>
          <p:cNvSpPr txBox="1">
            <a:spLocks/>
          </p:cNvSpPr>
          <p:nvPr/>
        </p:nvSpPr>
        <p:spPr>
          <a:xfrm>
            <a:off x="1835696" y="2492896"/>
            <a:ext cx="7280373" cy="746472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일시 </a:t>
            </a:r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2018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25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</a:t>
            </a:r>
            <a:r>
              <a:rPr lang="en-US" altLang="ko-KR" sz="3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(</a:t>
            </a:r>
            <a:r>
              <a:rPr lang="ko-KR" altLang="en-US" sz="3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목</a:t>
            </a:r>
            <a:r>
              <a:rPr lang="en-US" altLang="ko-KR" sz="30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11:00</a:t>
            </a:r>
            <a:r>
              <a:rPr lang="ko-KR" altLang="en-US" sz="3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시</a:t>
            </a:r>
            <a:endParaRPr lang="ko-KR" altLang="en-US" sz="3000" dirty="0">
              <a:solidFill>
                <a:schemeClr val="tx1">
                  <a:lumMod val="95000"/>
                  <a:lumOff val="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경기운영 방식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683568" y="1124744"/>
            <a:ext cx="5112568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(3)</a:t>
            </a: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시상내역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2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8" name="직사각형 17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/>
        </p:nvCxnSpPr>
        <p:spPr>
          <a:xfrm>
            <a:off x="4898132" y="1772816"/>
            <a:ext cx="0" cy="288032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87624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20336"/>
              </p:ext>
            </p:extLst>
          </p:nvPr>
        </p:nvGraphicFramePr>
        <p:xfrm>
          <a:off x="1010841" y="1695066"/>
          <a:ext cx="72008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207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상 품</a:t>
                      </a:r>
                      <a:endParaRPr lang="ko-KR" altLang="en-US" dirty="0"/>
                    </a:p>
                  </a:txBody>
                  <a:tcPr/>
                </a:tc>
              </a:tr>
              <a:tr h="2806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err="1" smtClean="0">
                          <a:latin typeface="HY울릉도M" pitchFamily="18" charset="-127"/>
                          <a:ea typeface="HY울릉도M" pitchFamily="18" charset="-127"/>
                        </a:rPr>
                        <a:t>단체팀</a:t>
                      </a:r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 우승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806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err="1" smtClean="0">
                          <a:latin typeface="HY울릉도M" pitchFamily="18" charset="-127"/>
                          <a:ea typeface="HY울릉도M" pitchFamily="18" charset="-127"/>
                        </a:rPr>
                        <a:t>단체팀</a:t>
                      </a:r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 준우승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개인우승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개인준우승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메달리스트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홀인원상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장타상</a:t>
                      </a:r>
                      <a:endParaRPr lang="ko-KR" altLang="en-US" sz="14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672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근접상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최다버디</a:t>
                      </a:r>
                      <a:r>
                        <a:rPr lang="en-US" altLang="ko-KR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,</a:t>
                      </a:r>
                      <a:r>
                        <a:rPr lang="ko-KR" altLang="en-US" sz="1400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최다파</a:t>
                      </a:r>
                      <a:r>
                        <a:rPr lang="en-US" altLang="ko-KR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,</a:t>
                      </a: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최다보기</a:t>
                      </a:r>
                      <a:r>
                        <a:rPr lang="en-US" altLang="ko-KR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,</a:t>
                      </a: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최다더블보기상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매너상</a:t>
                      </a:r>
                      <a:r>
                        <a:rPr lang="en-US" altLang="ko-KR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,</a:t>
                      </a:r>
                      <a:r>
                        <a:rPr lang="ko-KR" altLang="en-US" sz="1400" dirty="0" err="1" smtClean="0">
                          <a:latin typeface="HY울릉도M" pitchFamily="18" charset="-127"/>
                          <a:ea typeface="HY울릉도M" pitchFamily="18" charset="-127"/>
                        </a:rPr>
                        <a:t>힘내라힘냈다상</a:t>
                      </a:r>
                      <a:r>
                        <a:rPr lang="en-US" altLang="ko-KR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,</a:t>
                      </a: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천방지축상</a:t>
                      </a:r>
                      <a:r>
                        <a:rPr lang="en-US" altLang="ko-KR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,</a:t>
                      </a:r>
                      <a:r>
                        <a:rPr lang="ko-KR" altLang="en-US" sz="1400" dirty="0" smtClean="0">
                          <a:latin typeface="HY울릉도M" pitchFamily="18" charset="-127"/>
                          <a:ea typeface="HY울릉도M" pitchFamily="18" charset="-127"/>
                        </a:rPr>
                        <a:t>행운상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2940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울릉도M" pitchFamily="18" charset="-127"/>
                          <a:ea typeface="HY울릉도M" pitchFamily="18" charset="-127"/>
                        </a:rPr>
                        <a:t>원앙상</a:t>
                      </a:r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latin typeface="HY울릉도M" pitchFamily="18" charset="-127"/>
                          <a:ea typeface="HY울릉도M" pitchFamily="18" charset="-127"/>
                        </a:rPr>
                        <a:t>추후확정</a:t>
                      </a:r>
                    </a:p>
                  </a:txBody>
                  <a:tcPr/>
                </a:tc>
              </a:tr>
              <a:tr h="320741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※</a:t>
                      </a:r>
                      <a:r>
                        <a:rPr lang="ko-KR" altLang="en-US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경기자는 홀인원상</a:t>
                      </a:r>
                      <a:r>
                        <a:rPr lang="en-US" altLang="ko-KR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, </a:t>
                      </a:r>
                      <a:r>
                        <a:rPr lang="ko-KR" altLang="en-US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매너상</a:t>
                      </a:r>
                      <a:r>
                        <a:rPr lang="en-US" altLang="ko-KR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, </a:t>
                      </a:r>
                      <a:r>
                        <a:rPr lang="ko-KR" altLang="en-US" sz="1500" dirty="0" err="1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증정품</a:t>
                      </a:r>
                      <a:r>
                        <a:rPr lang="ko-KR" altLang="en-US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 이외에는 </a:t>
                      </a:r>
                      <a:r>
                        <a:rPr lang="en-US" altLang="ko-KR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2</a:t>
                      </a:r>
                      <a:r>
                        <a:rPr lang="ko-KR" altLang="en-US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개의 상을 수상할 수 없음</a:t>
                      </a:r>
                      <a:r>
                        <a:rPr lang="en-US" altLang="ko-KR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 (</a:t>
                      </a:r>
                      <a:r>
                        <a:rPr lang="ko-KR" altLang="en-US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해당상은 </a:t>
                      </a:r>
                      <a:r>
                        <a:rPr lang="ko-KR" altLang="en-US" sz="1500" dirty="0" err="1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차순위자가</a:t>
                      </a:r>
                      <a:r>
                        <a:rPr lang="ko-KR" altLang="en-US" sz="1500" dirty="0" smtClean="0">
                          <a:solidFill>
                            <a:srgbClr val="F20000"/>
                          </a:solidFill>
                          <a:latin typeface="HY울릉도M" pitchFamily="18" charset="-127"/>
                          <a:ea typeface="HY울릉도M" pitchFamily="18" charset="-127"/>
                        </a:rPr>
                        <a:t> 승계</a:t>
                      </a:r>
                      <a:endParaRPr lang="ko-KR" altLang="en-US" sz="1500" dirty="0">
                        <a:solidFill>
                          <a:srgbClr val="FF0000"/>
                        </a:solidFill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dirty="0" err="1" smtClean="0">
                <a:latin typeface="HY울릉도M" pitchFamily="18" charset="-127"/>
                <a:ea typeface="HY울릉도M" pitchFamily="18" charset="-127"/>
              </a:rPr>
              <a:t>조편</a:t>
            </a:r>
            <a:r>
              <a:rPr lang="ko-KR" altLang="en-US" dirty="0" err="1">
                <a:latin typeface="HY울릉도M" pitchFamily="18" charset="-127"/>
                <a:ea typeface="HY울릉도M" pitchFamily="18" charset="-127"/>
              </a:rPr>
              <a:t>성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52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8" name="직사각형 17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4111" y="1700808"/>
            <a:ext cx="8280920" cy="4032448"/>
          </a:xfrm>
          <a:prstGeom prst="round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14300" dist="38100" dir="5400000" sx="102000" sy="102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내용 개체 틀 2"/>
          <p:cNvSpPr>
            <a:spLocks noGrp="1"/>
          </p:cNvSpPr>
          <p:nvPr>
            <p:ph idx="1"/>
          </p:nvPr>
        </p:nvSpPr>
        <p:spPr>
          <a:xfrm>
            <a:off x="534219" y="2204864"/>
            <a:ext cx="8098804" cy="2736304"/>
          </a:xfrm>
          <a:noFill/>
          <a:ln>
            <a:noFill/>
          </a:ln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endParaRPr lang="en-US" altLang="ko-KR" sz="1500" dirty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sz="2400" b="1" dirty="0" smtClean="0">
                <a:latin typeface="HY울릉도M" pitchFamily="18" charset="-127"/>
                <a:ea typeface="HY울릉도M" pitchFamily="18" charset="-127"/>
              </a:rPr>
              <a:t>단체</a:t>
            </a:r>
            <a:endParaRPr lang="en-US" altLang="ko-KR" sz="2400" b="1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핸디에 관계없이 </a:t>
            </a:r>
            <a:r>
              <a:rPr lang="ko-KR" altLang="en-US" sz="2400" dirty="0" err="1" smtClean="0">
                <a:latin typeface="HY울릉도M" pitchFamily="18" charset="-127"/>
                <a:ea typeface="HY울릉도M" pitchFamily="18" charset="-127"/>
              </a:rPr>
              <a:t>스트로크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 방식으로  최저타를 기록한 팀 선정</a:t>
            </a:r>
            <a:endParaRPr lang="en-US" altLang="ko-KR" sz="24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ko-KR" sz="2400" b="1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sz="2400" b="1" dirty="0" smtClean="0">
                <a:latin typeface="HY울릉도M" pitchFamily="18" charset="-127"/>
                <a:ea typeface="HY울릉도M" pitchFamily="18" charset="-127"/>
              </a:rPr>
              <a:t>개인</a:t>
            </a:r>
            <a:endParaRPr lang="en-US" altLang="ko-KR" sz="2400" b="1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dirty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2400" dirty="0" err="1" smtClean="0">
                <a:latin typeface="HY울릉도M" pitchFamily="18" charset="-127"/>
                <a:ea typeface="HY울릉도M" pitchFamily="18" charset="-127"/>
              </a:rPr>
              <a:t>신페리오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 방식으로 진행</a:t>
            </a:r>
            <a:r>
              <a:rPr lang="en-US" altLang="ko-KR" sz="24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400" dirty="0" err="1" smtClean="0">
                <a:latin typeface="HY울릉도M" pitchFamily="18" charset="-127"/>
                <a:ea typeface="HY울릉도M" pitchFamily="18" charset="-127"/>
              </a:rPr>
              <a:t>단체팀도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400" dirty="0" err="1" smtClean="0">
                <a:latin typeface="HY울릉도M" pitchFamily="18" charset="-127"/>
                <a:ea typeface="HY울릉도M" pitchFamily="18" charset="-127"/>
              </a:rPr>
              <a:t>단체팀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 방식과 관계없이 별도로 적용</a:t>
            </a:r>
            <a:endParaRPr lang="en-US" altLang="ko-KR" sz="24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24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제출하신 핸디를 기준으로 하여 비슷한 실력을 보유한 </a:t>
            </a:r>
            <a:r>
              <a:rPr lang="ko-KR" altLang="en-US" sz="2400" dirty="0" err="1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경기자별로</a:t>
            </a:r>
            <a:r>
              <a:rPr lang="ko-KR" altLang="en-US" sz="24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조를 편성</a:t>
            </a:r>
            <a:endParaRPr lang="en-US" altLang="ko-KR" sz="24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24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경기의 원활한 진행을 위하여 평균핸디가 우수한 조를 앞에 조로 편성</a:t>
            </a:r>
            <a:endParaRPr lang="en-US" altLang="ko-KR" sz="24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10000"/>
              </a:lnSpc>
              <a:buNone/>
            </a:pPr>
            <a:r>
              <a:rPr lang="en-US" altLang="ko-KR" sz="24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24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원거리에 있는 분이나 특이한 사정이 있는 경우 요청에 의한 </a:t>
            </a:r>
            <a:r>
              <a:rPr lang="ko-KR" altLang="en-US" sz="2400" dirty="0" err="1">
                <a:latin typeface="HY울릉도M" panose="02030600000101010101" pitchFamily="18" charset="-127"/>
                <a:ea typeface="HY울릉도M" panose="02030600000101010101" pitchFamily="18" charset="-127"/>
              </a:rPr>
              <a:t>동일조</a:t>
            </a:r>
            <a:r>
              <a:rPr lang="ko-KR" altLang="en-US" sz="24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 편성을 </a:t>
            </a:r>
            <a:r>
              <a:rPr lang="ko-KR" altLang="en-US" sz="24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인정</a:t>
            </a:r>
            <a:endParaRPr lang="en-US" altLang="ko-KR" sz="2400" dirty="0" smtClean="0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514350" indent="-514350">
              <a:lnSpc>
                <a:spcPct val="110000"/>
              </a:lnSpc>
              <a:buNone/>
            </a:pPr>
            <a:r>
              <a:rPr lang="en-US" altLang="ko-KR" sz="21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   </a:t>
            </a: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712143" y="1916832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(1)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기본</a:t>
            </a:r>
            <a:r>
              <a:rPr lang="ko-KR" altLang="en-US" sz="2300" b="1" noProof="0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 원칙</a:t>
            </a: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693887" y="4941168"/>
            <a:ext cx="3504009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(2)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각 조 명단 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2300" b="1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추후확</a:t>
            </a:r>
            <a:r>
              <a:rPr lang="ko-KR" altLang="en-US" sz="2300" b="1" dirty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정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)</a:t>
            </a: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90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기타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52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8" name="직사각형 17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4111" y="1988840"/>
            <a:ext cx="8280920" cy="2880320"/>
          </a:xfrm>
          <a:prstGeom prst="round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14300" dist="38100" dir="5400000" sx="102000" sy="102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39552" y="2348880"/>
            <a:ext cx="8098804" cy="21602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None/>
            </a:pPr>
            <a:endParaRPr lang="en-US" altLang="ko-KR" sz="15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Font typeface="Arial" pitchFamily="34" charset="0"/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800" dirty="0" smtClean="0">
                <a:latin typeface="HY울릉도M" pitchFamily="18" charset="-127"/>
                <a:ea typeface="HY울릉도M" pitchFamily="18" charset="-127"/>
              </a:rPr>
              <a:t>예년보</a:t>
            </a:r>
            <a:r>
              <a:rPr lang="ko-KR" altLang="en-US" sz="18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다</a:t>
            </a:r>
            <a:r>
              <a:rPr lang="ko-KR" altLang="en-US" sz="18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많은 인원이 참석하는 관계로 여러 가지 미흡한 점이 있으나 </a:t>
            </a:r>
            <a:endParaRPr lang="en-US" altLang="ko-KR" sz="1800" dirty="0" smtClean="0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514350" indent="-514350">
              <a:buFont typeface="Arial" pitchFamily="34" charset="0"/>
              <a:buNone/>
            </a:pPr>
            <a:r>
              <a:rPr lang="en-US" altLang="ko-KR" sz="18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    </a:t>
            </a:r>
            <a:r>
              <a:rPr lang="ko-KR" altLang="en-US" sz="18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즐거운 하루가 되기 위하여 최선을 다하겠습니다</a:t>
            </a:r>
            <a:r>
              <a:rPr lang="en-US" altLang="ko-KR" sz="18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.</a:t>
            </a:r>
          </a:p>
          <a:p>
            <a:pPr marL="514350" indent="-514350">
              <a:buFont typeface="Arial" pitchFamily="34" charset="0"/>
              <a:buNone/>
            </a:pPr>
            <a:endParaRPr lang="en-US" altLang="ko-KR" sz="1800" dirty="0" smtClean="0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8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모든 것을 내려놓으시고 편안하신 하루가 되기를 기원합니다</a:t>
            </a:r>
            <a:r>
              <a:rPr lang="en-US" altLang="ko-KR" sz="18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altLang="ko-KR" sz="2000" b="1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800" dirty="0" smtClean="0">
                <a:latin typeface="HY울릉도M" pitchFamily="18" charset="-127"/>
                <a:ea typeface="HY울릉도M" pitchFamily="18" charset="-127"/>
              </a:rPr>
              <a:t>경기운영 방식 및 </a:t>
            </a:r>
            <a:r>
              <a:rPr lang="ko-KR" altLang="en-US" sz="1800" dirty="0" err="1" smtClean="0">
                <a:latin typeface="HY울릉도M" pitchFamily="18" charset="-127"/>
                <a:ea typeface="HY울릉도M" pitchFamily="18" charset="-127"/>
              </a:rPr>
              <a:t>상품등은</a:t>
            </a:r>
            <a:r>
              <a:rPr lang="ko-KR" altLang="en-US" sz="1800" dirty="0" smtClean="0">
                <a:latin typeface="HY울릉도M" pitchFamily="18" charset="-127"/>
                <a:ea typeface="HY울릉도M" pitchFamily="18" charset="-127"/>
              </a:rPr>
              <a:t> 상황에 따라 </a:t>
            </a:r>
            <a:r>
              <a:rPr lang="ko-KR" altLang="en-US" sz="1800" dirty="0" err="1" smtClean="0">
                <a:latin typeface="HY울릉도M" pitchFamily="18" charset="-127"/>
                <a:ea typeface="HY울릉도M" pitchFamily="18" charset="-127"/>
              </a:rPr>
              <a:t>변동될수</a:t>
            </a:r>
            <a:r>
              <a:rPr lang="ko-KR" altLang="en-US" sz="1800" dirty="0" smtClean="0">
                <a:latin typeface="HY울릉도M" pitchFamily="18" charset="-127"/>
                <a:ea typeface="HY울릉도M" pitchFamily="18" charset="-127"/>
              </a:rPr>
              <a:t> 있습니다</a:t>
            </a:r>
            <a:r>
              <a:rPr lang="en-US" altLang="ko-KR" sz="180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altLang="ko-KR" sz="18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en-US" altLang="ko-KR" sz="1800" dirty="0" smtClean="0"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en-US" altLang="ko-KR" sz="1800" dirty="0" smtClean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58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목</a:t>
            </a:r>
            <a:r>
              <a:rPr lang="ko-KR" altLang="en-US" dirty="0">
                <a:latin typeface="HY울릉도M" pitchFamily="18" charset="-127"/>
                <a:ea typeface="HY울릉도M" pitchFamily="18" charset="-127"/>
              </a:rPr>
              <a:t>차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pic>
        <p:nvPicPr>
          <p:cNvPr id="20" name="그림 19" descr="다임폴라특장 로고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6449946"/>
            <a:ext cx="1710255" cy="3634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0810" y="1556792"/>
            <a:ext cx="2390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1  </a:t>
            </a:r>
            <a:r>
              <a:rPr lang="ko-KR" altLang="en-US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일정표</a:t>
            </a:r>
            <a:endParaRPr lang="ko-KR" altLang="en-US" sz="40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9441" y="2649106"/>
            <a:ext cx="4100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2</a:t>
            </a:r>
            <a:r>
              <a:rPr lang="en-US" altLang="ko-KR" sz="40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ko-KR" altLang="en-US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경기운영 방식</a:t>
            </a:r>
            <a:endParaRPr lang="ko-KR" altLang="en-US" sz="40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0810" y="3729226"/>
            <a:ext cx="2390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3</a:t>
            </a:r>
            <a:r>
              <a:rPr lang="en-US" altLang="ko-KR" sz="40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r>
              <a:rPr lang="ko-KR" altLang="en-US" sz="4000" dirty="0" err="1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조편성</a:t>
            </a:r>
            <a:endParaRPr lang="ko-KR" altLang="en-US" sz="40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9441" y="4809346"/>
            <a:ext cx="187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4  </a:t>
            </a:r>
            <a:r>
              <a:rPr lang="ko-KR" altLang="en-US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기타</a:t>
            </a:r>
            <a:endParaRPr lang="ko-KR" altLang="en-US" sz="40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2411760" y="1923584"/>
            <a:ext cx="515684" cy="332229"/>
            <a:chOff x="2390607" y="1891685"/>
            <a:chExt cx="515684" cy="332229"/>
          </a:xfrm>
        </p:grpSpPr>
        <p:sp>
          <p:nvSpPr>
            <p:cNvPr id="5" name="직각 삼각형 4"/>
            <p:cNvSpPr/>
            <p:nvPr/>
          </p:nvSpPr>
          <p:spPr>
            <a:xfrm>
              <a:off x="2398763" y="1929785"/>
              <a:ext cx="507528" cy="29412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2390607" y="1891685"/>
              <a:ext cx="496634" cy="3131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그룹 27"/>
          <p:cNvGrpSpPr/>
          <p:nvPr/>
        </p:nvGrpSpPr>
        <p:grpSpPr>
          <a:xfrm>
            <a:off x="2413863" y="3035396"/>
            <a:ext cx="515684" cy="332229"/>
            <a:chOff x="2390607" y="1891685"/>
            <a:chExt cx="515684" cy="332229"/>
          </a:xfrm>
        </p:grpSpPr>
        <p:sp>
          <p:nvSpPr>
            <p:cNvPr id="29" name="직각 삼각형 28"/>
            <p:cNvSpPr/>
            <p:nvPr/>
          </p:nvSpPr>
          <p:spPr>
            <a:xfrm>
              <a:off x="2398763" y="1929785"/>
              <a:ext cx="507528" cy="29412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0" name="직선 연결선 29"/>
            <p:cNvCxnSpPr/>
            <p:nvPr/>
          </p:nvCxnSpPr>
          <p:spPr>
            <a:xfrm>
              <a:off x="2390607" y="1891685"/>
              <a:ext cx="496634" cy="3131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그룹 30"/>
          <p:cNvGrpSpPr/>
          <p:nvPr/>
        </p:nvGrpSpPr>
        <p:grpSpPr>
          <a:xfrm>
            <a:off x="2421285" y="4134359"/>
            <a:ext cx="515684" cy="332229"/>
            <a:chOff x="2390607" y="1891685"/>
            <a:chExt cx="515684" cy="332229"/>
          </a:xfrm>
        </p:grpSpPr>
        <p:sp>
          <p:nvSpPr>
            <p:cNvPr id="32" name="직각 삼각형 31"/>
            <p:cNvSpPr/>
            <p:nvPr/>
          </p:nvSpPr>
          <p:spPr>
            <a:xfrm>
              <a:off x="2398763" y="1929785"/>
              <a:ext cx="507528" cy="29412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2390607" y="1891685"/>
              <a:ext cx="496634" cy="3131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그룹 33"/>
          <p:cNvGrpSpPr/>
          <p:nvPr/>
        </p:nvGrpSpPr>
        <p:grpSpPr>
          <a:xfrm>
            <a:off x="2411760" y="5185003"/>
            <a:ext cx="515684" cy="332229"/>
            <a:chOff x="2390607" y="1891685"/>
            <a:chExt cx="515684" cy="332229"/>
          </a:xfrm>
        </p:grpSpPr>
        <p:sp>
          <p:nvSpPr>
            <p:cNvPr id="35" name="직각 삼각형 34"/>
            <p:cNvSpPr/>
            <p:nvPr/>
          </p:nvSpPr>
          <p:spPr>
            <a:xfrm>
              <a:off x="2398763" y="1929785"/>
              <a:ext cx="507528" cy="294129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>
              <a:off x="2390607" y="1891685"/>
              <a:ext cx="496634" cy="3131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그림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5" y="4172459"/>
            <a:ext cx="2299973" cy="1632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일정표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414586" y="1340768"/>
            <a:ext cx="8280920" cy="4824536"/>
          </a:xfrm>
          <a:prstGeom prst="round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14300" dist="38100" dir="5400000" sx="102000" sy="102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86594" y="1927373"/>
            <a:ext cx="8098804" cy="4237931"/>
          </a:xfrm>
          <a:noFill/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15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당일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TEE-OFF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시간은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12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00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분이며 세미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샷건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방식으로 진행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11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시까지 본인이 배정된 조 및 멤버를 확인 후 클럽하우스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층에 설치된 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    당사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접수대에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접수하고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락카키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쿠폰 등을 수령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 (11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시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50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분 기념촬영과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샷건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방식 진행을 위해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12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00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분 경에는 각 조가 해당 홀로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이동해야하므로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늦지 않기 바랍니다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.)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중식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: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추후안내예</a:t>
            </a:r>
            <a:r>
              <a:rPr lang="ko-KR" altLang="en-US" sz="1600" dirty="0">
                <a:latin typeface="HY울릉도M" pitchFamily="18" charset="-127"/>
                <a:ea typeface="HY울릉도M" pitchFamily="18" charset="-127"/>
              </a:rPr>
              <a:t>정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다임 골프대회 참석자라고 말씀하시면 됩니다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.)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전체게임 종료 후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SCORE BOARD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를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캐디분에게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제출하고 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클럽하우스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층 레스토랑에서 진행되는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식사 및 시상식에 참여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경기 진행 중에 발생하는 모든 비용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캐디피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식사비 등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은 당사에서 지급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buNone/>
            </a:pPr>
            <a:r>
              <a:rPr lang="en-US" altLang="ko-KR" sz="16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그늘집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사용은 개인 부담이오니 참고바랍니다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.)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기타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일기예보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10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월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25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일 오전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10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℃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~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오후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15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℃ 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702618" y="1556792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(1)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300" b="1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주요내용</a:t>
            </a: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26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61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일정표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683568" y="1412776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(2) </a:t>
            </a:r>
            <a:r>
              <a:rPr kumimoji="0" lang="ko-KR" alt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일정</a:t>
            </a: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92827"/>
              </p:ext>
            </p:extLst>
          </p:nvPr>
        </p:nvGraphicFramePr>
        <p:xfrm>
          <a:off x="789484" y="1988840"/>
          <a:ext cx="7560840" cy="403245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447821"/>
                <a:gridCol w="6113019"/>
              </a:tblGrid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시  간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내  용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11:00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접수완료</a:t>
                      </a:r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, </a:t>
                      </a:r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중식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11:50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기념촬영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12:00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각 홀로 이동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12:10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세미샷건</a:t>
                      </a:r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 방식으로 각 홀에서 </a:t>
                      </a:r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TEE-OFF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17:30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게임종료</a:t>
                      </a:r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(SCORE CARD</a:t>
                      </a:r>
                      <a:r>
                        <a:rPr lang="en-US" altLang="ko-KR" sz="2000" baseline="0" dirty="0" smtClean="0">
                          <a:latin typeface="HY울릉도M" pitchFamily="18" charset="-127"/>
                          <a:ea typeface="HY울릉도M" pitchFamily="18" charset="-127"/>
                        </a:rPr>
                        <a:t> </a:t>
                      </a:r>
                      <a:r>
                        <a:rPr lang="ko-KR" altLang="en-US" sz="2000" baseline="0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캐디분들에게</a:t>
                      </a:r>
                      <a:r>
                        <a:rPr lang="ko-KR" altLang="en-US" sz="2000" baseline="0" dirty="0" smtClean="0">
                          <a:latin typeface="HY울릉도M" pitchFamily="18" charset="-127"/>
                          <a:ea typeface="HY울릉도M" pitchFamily="18" charset="-127"/>
                        </a:rPr>
                        <a:t> 제출완료</a:t>
                      </a:r>
                      <a:r>
                        <a:rPr lang="en-US" altLang="ko-KR" sz="2000" baseline="0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18:00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저녁식사 시작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19:00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시상식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19:30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>
                          <a:latin typeface="HY울릉도M" pitchFamily="18" charset="-127"/>
                          <a:ea typeface="HY울릉도M" pitchFamily="18" charset="-127"/>
                        </a:rPr>
                        <a:t>추첨을 통한 협찬상품증정 및 폐회</a:t>
                      </a:r>
                      <a:endParaRPr lang="ko-KR" altLang="en-US" sz="2000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5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경기운영 방식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24111" y="1628800"/>
            <a:ext cx="8280920" cy="4032448"/>
          </a:xfrm>
          <a:prstGeom prst="round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14300" dist="38100" dir="5400000" sx="102000" sy="102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534219" y="2060848"/>
            <a:ext cx="8098804" cy="3528392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endParaRPr lang="en-US" altLang="ko-KR" sz="1500" dirty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기본적인 것은 골드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C.C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의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LOCAL RULE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에 의함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정식대회가 아닌 친목대회이기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16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때문에 주최측의 규정을 우선 적용함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), </a:t>
            </a:r>
            <a:r>
              <a:rPr lang="en-US" altLang="ko-KR" sz="1600" u="sng" dirty="0" smtClean="0">
                <a:latin typeface="HY울릉도M" pitchFamily="18" charset="-127"/>
                <a:ea typeface="HY울릉도M" pitchFamily="18" charset="-127"/>
              </a:rPr>
              <a:t>ex)</a:t>
            </a:r>
            <a:r>
              <a:rPr lang="ko-KR" altLang="en-US" sz="1600" u="sng" dirty="0" smtClean="0">
                <a:latin typeface="HY울릉도M" pitchFamily="18" charset="-127"/>
                <a:ea typeface="HY울릉도M" pitchFamily="18" charset="-127"/>
              </a:rPr>
              <a:t>핸디 </a:t>
            </a:r>
            <a:r>
              <a:rPr lang="en-US" altLang="ko-KR" sz="1600" u="sng" dirty="0" smtClean="0">
                <a:latin typeface="HY울릉도M" pitchFamily="18" charset="-127"/>
                <a:ea typeface="HY울릉도M" pitchFamily="18" charset="-127"/>
              </a:rPr>
              <a:t>+,- 5</a:t>
            </a:r>
            <a:r>
              <a:rPr lang="ko-KR" altLang="en-US" sz="1600" u="sng" dirty="0" smtClean="0">
                <a:latin typeface="HY울릉도M" pitchFamily="18" charset="-127"/>
                <a:ea typeface="HY울릉도M" pitchFamily="18" charset="-127"/>
              </a:rPr>
              <a:t>이상 </a:t>
            </a:r>
            <a:r>
              <a:rPr lang="ko-KR" altLang="en-US" sz="1600" u="sng" dirty="0" err="1" smtClean="0">
                <a:latin typeface="HY울릉도M" pitchFamily="18" charset="-127"/>
                <a:ea typeface="HY울릉도M" pitchFamily="18" charset="-127"/>
              </a:rPr>
              <a:t>차이시</a:t>
            </a:r>
            <a:r>
              <a:rPr lang="ko-KR" altLang="en-US" sz="1600" u="sng" dirty="0" smtClean="0">
                <a:latin typeface="HY울릉도M" pitchFamily="18" charset="-127"/>
                <a:ea typeface="HY울릉도M" pitchFamily="18" charset="-127"/>
              </a:rPr>
              <a:t> 시상제외</a:t>
            </a:r>
            <a:endParaRPr lang="en-US" altLang="ko-KR" sz="1600" u="sng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 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단체팀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시상은 핸디에 관계없이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스토크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방식 적용</a:t>
            </a:r>
            <a:r>
              <a:rPr lang="en-US" altLang="ko-KR" sz="1600" dirty="0">
                <a:latin typeface="HY울릉도M" pitchFamily="18" charset="-127"/>
                <a:ea typeface="HY울릉도M" pitchFamily="18" charset="-127"/>
              </a:rPr>
              <a:t>)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다시치기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속칭</a:t>
            </a:r>
            <a:r>
              <a:rPr lang="en-US" altLang="ko-KR" sz="1600" b="1" dirty="0" smtClean="0">
                <a:latin typeface="+mn-ea"/>
              </a:rPr>
              <a:t>”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멀리건</a:t>
            </a:r>
            <a:r>
              <a:rPr lang="en-US" altLang="ko-KR" sz="1600" b="1" dirty="0" smtClean="0">
                <a:latin typeface="+mn-ea"/>
              </a:rPr>
              <a:t>”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), </a:t>
            </a:r>
            <a:r>
              <a:rPr lang="ko-KR" altLang="en-US" sz="1600" dirty="0" err="1" smtClean="0">
                <a:latin typeface="HY울릉도M" pitchFamily="18" charset="-127"/>
                <a:ea typeface="HY울릉도M" pitchFamily="18" charset="-127"/>
              </a:rPr>
              <a:t>짧은거리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PUTT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인정하기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속칭</a:t>
            </a:r>
            <a:r>
              <a:rPr lang="en-US" altLang="ko-KR" sz="1600" b="1" dirty="0" smtClean="0">
                <a:latin typeface="+mn-ea"/>
              </a:rPr>
              <a:t>”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O.K</a:t>
            </a:r>
            <a:r>
              <a:rPr lang="en-US" altLang="ko-KR" sz="1600" b="1" dirty="0" smtClean="0">
                <a:latin typeface="+mn-ea"/>
              </a:rPr>
              <a:t>”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는 인정되지 않음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게임자가 작성하거나 수정된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SCORE CARD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는 인정되지 않음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 SCORE CARD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제출시 담당캐디가 본인의 단순오기에 따른 수정임을 인정하면 예외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</a:t>
            </a:r>
            <a:endParaRPr lang="en-US" altLang="ko-KR" sz="1600" b="1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장타상 및 근접상의 거리측정은 골드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C.C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에서 별도로 배정한 캐디에 의하여 측정</a:t>
            </a: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   (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장타상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마스터코스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번홀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/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챔피언코스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9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번홀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,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  근접상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 :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마스터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/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챔피언코스 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10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번홀</a:t>
            </a:r>
            <a:r>
              <a:rPr lang="en-US" altLang="ko-KR" sz="1600" dirty="0" smtClean="0">
                <a:latin typeface="HY울릉도M" pitchFamily="18" charset="-127"/>
                <a:ea typeface="HY울릉도M" pitchFamily="18" charset="-127"/>
              </a:rPr>
              <a:t>)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1600" dirty="0" smtClean="0">
                <a:latin typeface="HY울릉도M" pitchFamily="18" charset="-127"/>
                <a:ea typeface="HY울릉도M" pitchFamily="18" charset="-127"/>
              </a:rPr>
              <a:t>기타 불공정한 행위가 인정 될 경우에는 시상대상에서 제외</a:t>
            </a:r>
          </a:p>
          <a:p>
            <a:pPr marL="514350" indent="-514350">
              <a:buNone/>
            </a:pPr>
            <a:endParaRPr lang="en-US" altLang="ko-KR" sz="1600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712143" y="1844824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(1)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300" b="1" noProof="0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일반적인 원칙</a:t>
            </a: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9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경기운영 방식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755576" y="1124744"/>
            <a:ext cx="511256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(2)</a:t>
            </a:r>
            <a:r>
              <a:rPr kumimoji="0" lang="en-US" altLang="ko-KR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300" b="1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각 </a:t>
            </a:r>
            <a:r>
              <a:rPr lang="ko-KR" altLang="en-US" sz="2300" b="1" dirty="0" err="1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시상내역별</a:t>
            </a:r>
            <a:r>
              <a:rPr lang="ko-KR" altLang="en-US" sz="2300" b="1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2300" b="1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SCORE </a:t>
            </a:r>
            <a:r>
              <a:rPr lang="ko-KR" altLang="en-US" sz="2300" b="1" dirty="0" smtClean="0">
                <a:solidFill>
                  <a:schemeClr val="tx2">
                    <a:lumMod val="75000"/>
                  </a:schemeClr>
                </a:solidFill>
                <a:latin typeface="HY울릉도M" pitchFamily="18" charset="-127"/>
                <a:ea typeface="HY울릉도M" pitchFamily="18" charset="-127"/>
              </a:rPr>
              <a:t>산정 방법</a:t>
            </a: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1" name="대각선 방향의 모서리가 잘린 사각형 10"/>
          <p:cNvSpPr/>
          <p:nvPr/>
        </p:nvSpPr>
        <p:spPr>
          <a:xfrm>
            <a:off x="827584" y="4365104"/>
            <a:ext cx="7632848" cy="1944216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대각선 방향의 모서리가 잘린 사각형 13"/>
          <p:cNvSpPr/>
          <p:nvPr/>
        </p:nvSpPr>
        <p:spPr>
          <a:xfrm>
            <a:off x="724359" y="3861048"/>
            <a:ext cx="1368152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개인상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0701" y="4231437"/>
            <a:ext cx="74297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b="1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5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신페리오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방식에 의하며</a:t>
            </a:r>
            <a:r>
              <a:rPr lang="en-US" altLang="ko-KR" sz="13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신페리오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방식에 의한 핸디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산정시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지정되는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12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개 홀은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 </a:t>
            </a:r>
          </a:p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 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당일 당사에서 임의로 정함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5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동점타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처리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최저타수 우선방식 적용하되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알바트로스트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이글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버디순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)</a:t>
            </a:r>
          </a:p>
          <a:p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 최저타수가 같다면 마지막 홀부터 한 홀씩 비교하여 마지막 홀에 근접한 홀을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 좋은 경기로 마무리한 경기자가 이긴 것으로 함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en-US" altLang="ko-KR" sz="15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“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메달리스트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”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는 그로스 스코어를 기준으로 가장 낮은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좋은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)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타수를 기록한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경기자에게 수여              </a:t>
            </a:r>
            <a:r>
              <a:rPr lang="en-US" altLang="ko-KR" sz="13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  </a:t>
            </a:r>
            <a:endParaRPr lang="en-US" altLang="ko-KR" sz="1300" dirty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1300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        </a:t>
            </a:r>
            <a:r>
              <a:rPr lang="en-US" altLang="ko-KR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제출한 핸디에 </a:t>
            </a:r>
            <a:r>
              <a:rPr lang="en-US" altLang="ko-KR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+,-5</a:t>
            </a:r>
            <a:r>
              <a:rPr lang="ko-KR" altLang="en-US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이상 </a:t>
            </a:r>
            <a:r>
              <a:rPr lang="ko-KR" altLang="en-US" sz="1300" u="sng" dirty="0" err="1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차이시</a:t>
            </a:r>
            <a:r>
              <a:rPr lang="ko-KR" altLang="en-US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수상제외</a:t>
            </a:r>
            <a:r>
              <a:rPr lang="en-US" altLang="ko-KR" sz="1300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300" u="sng" dirty="0">
              <a:solidFill>
                <a:srgbClr val="FF000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28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22" name="직사각형 21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40718" y="1552436"/>
            <a:ext cx="79928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ko-KR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※</a:t>
            </a:r>
            <a:r>
              <a:rPr lang="ko-KR" altLang="en-US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전체 각 상은 본인신청 </a:t>
            </a:r>
            <a:r>
              <a:rPr lang="ko-KR" altLang="en-US" sz="1300" dirty="0" err="1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조편성시</a:t>
            </a:r>
            <a:r>
              <a:rPr lang="ko-KR" altLang="en-US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 제외함 </a:t>
            </a:r>
            <a:r>
              <a:rPr lang="en-US" altLang="ko-KR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홀인원</a:t>
            </a:r>
            <a:r>
              <a:rPr lang="en-US" altLang="ko-KR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장타상</a:t>
            </a:r>
            <a:r>
              <a:rPr lang="en-US" altLang="ko-KR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근접상 제외</a:t>
            </a:r>
            <a:r>
              <a:rPr lang="en-US" altLang="ko-KR" sz="1300" dirty="0" smtClean="0">
                <a:solidFill>
                  <a:srgbClr val="F20000"/>
                </a:solidFill>
                <a:latin typeface="HY울릉도M" pitchFamily="18" charset="-127"/>
                <a:ea typeface="HY울릉도M" pitchFamily="18" charset="-127"/>
              </a:rPr>
              <a:t>)</a:t>
            </a:r>
          </a:p>
        </p:txBody>
      </p:sp>
      <p:sp>
        <p:nvSpPr>
          <p:cNvPr id="24" name="대각선 방향의 모서리가 잘린 사각형 23"/>
          <p:cNvSpPr/>
          <p:nvPr/>
        </p:nvSpPr>
        <p:spPr>
          <a:xfrm>
            <a:off x="714115" y="2591594"/>
            <a:ext cx="7632848" cy="562719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대각선 방향의 모서리가 잘린 사각형 28"/>
          <p:cNvSpPr/>
          <p:nvPr/>
        </p:nvSpPr>
        <p:spPr>
          <a:xfrm>
            <a:off x="714115" y="2132856"/>
            <a:ext cx="1368152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단체</a:t>
            </a:r>
            <a:r>
              <a:rPr lang="ko-KR" altLang="en-US" sz="1600" b="1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5576" y="2564904"/>
            <a:ext cx="742973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스트로크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방식에  의하며 최저타를 기록한 팀을 선정함</a:t>
            </a:r>
            <a:endParaRPr lang="en-US" altLang="ko-KR" sz="1300" dirty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13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동점팀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처리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-(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알바스트로스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이글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버디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가 가장 많은 팀을 선정함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경기운영 방식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대각선 방향의 모서리가 잘린 사각형 17"/>
          <p:cNvSpPr/>
          <p:nvPr/>
        </p:nvSpPr>
        <p:spPr>
          <a:xfrm>
            <a:off x="827584" y="3208784"/>
            <a:ext cx="7632848" cy="864096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대각선 방향의 모서리가 잘린 사각형 18"/>
          <p:cNvSpPr/>
          <p:nvPr/>
        </p:nvSpPr>
        <p:spPr>
          <a:xfrm>
            <a:off x="827584" y="2920752"/>
            <a:ext cx="1368152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장타상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592" y="3462908"/>
            <a:ext cx="75608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파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홀인 마스터코스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번홀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챔피언코스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9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번홀을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기준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타석에서부터의 거리를 기준으로 선정</a:t>
            </a:r>
            <a:endParaRPr lang="ko-KR" altLang="en-US" sz="13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3" name="대각선 방향의 모서리가 잘린 사각형 22"/>
          <p:cNvSpPr/>
          <p:nvPr/>
        </p:nvSpPr>
        <p:spPr>
          <a:xfrm>
            <a:off x="827584" y="1772816"/>
            <a:ext cx="7632848" cy="864096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대각선 방향의 모서리가 잘린 사각형 23"/>
          <p:cNvSpPr/>
          <p:nvPr/>
        </p:nvSpPr>
        <p:spPr>
          <a:xfrm>
            <a:off x="827584" y="1484784"/>
            <a:ext cx="1368152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홀인원상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9592" y="2026940"/>
            <a:ext cx="74297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파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홀인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10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번홀을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기준으로 홀인원을 달성한 경기자에게 수여</a:t>
            </a:r>
            <a:endParaRPr lang="ko-KR" altLang="en-US" sz="1300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0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6" name="직사각형 15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대각선 방향의 모서리가 잘린 사각형 21"/>
          <p:cNvSpPr/>
          <p:nvPr/>
        </p:nvSpPr>
        <p:spPr>
          <a:xfrm>
            <a:off x="845221" y="4425942"/>
            <a:ext cx="1368152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근접</a:t>
            </a:r>
            <a:r>
              <a:rPr lang="ko-KR" altLang="en-US" sz="1600" b="1" dirty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상</a:t>
            </a:r>
          </a:p>
        </p:txBody>
      </p:sp>
      <p:sp>
        <p:nvSpPr>
          <p:cNvPr id="31" name="대각선 방향의 모서리가 잘린 사각형 30"/>
          <p:cNvSpPr/>
          <p:nvPr/>
        </p:nvSpPr>
        <p:spPr>
          <a:xfrm>
            <a:off x="863588" y="4868019"/>
            <a:ext cx="7632848" cy="864096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935596" y="4884866"/>
            <a:ext cx="75608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파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홀인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10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번홀을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기준으로 홀에 최고로 근접한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인을 선정</a:t>
            </a:r>
            <a:endParaRPr lang="ko-KR" altLang="en-US" sz="130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경기운영 방식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대각선 방향의 모서리가 잘린 사각형 15"/>
          <p:cNvSpPr/>
          <p:nvPr/>
        </p:nvSpPr>
        <p:spPr>
          <a:xfrm>
            <a:off x="827584" y="1369343"/>
            <a:ext cx="7632848" cy="869677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대각선 방향의 모서리가 잘린 사각형 20"/>
          <p:cNvSpPr/>
          <p:nvPr/>
        </p:nvSpPr>
        <p:spPr>
          <a:xfrm>
            <a:off x="827584" y="1081311"/>
            <a:ext cx="1512168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매너상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2" y="1513359"/>
            <a:ext cx="74297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제출한 핸디를 기준으로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0,+1,-1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중 하나를 추첨방식으로 선정하여 해당 경기자 전원을 선정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4" name="대각선 방향의 모서리가 잘린 사각형 23"/>
          <p:cNvSpPr/>
          <p:nvPr/>
        </p:nvSpPr>
        <p:spPr>
          <a:xfrm>
            <a:off x="827584" y="2655962"/>
            <a:ext cx="7632848" cy="1205086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대각선 방향의 모서리가 잘린 사각형 24"/>
          <p:cNvSpPr/>
          <p:nvPr/>
        </p:nvSpPr>
        <p:spPr>
          <a:xfrm>
            <a:off x="827584" y="2403934"/>
            <a:ext cx="4896544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최다버디상</a:t>
            </a:r>
            <a:r>
              <a:rPr lang="en-US" altLang="ko-KR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최다파상</a:t>
            </a:r>
            <a:r>
              <a:rPr lang="en-US" altLang="ko-KR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최다보기상</a:t>
            </a:r>
            <a:r>
              <a:rPr lang="en-US" altLang="ko-KR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최다더블보기상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9592" y="2809503"/>
            <a:ext cx="742973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최다버디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파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보기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더블보기 기록한 경기자를 선정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각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명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)</a:t>
            </a:r>
          </a:p>
          <a:p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동잠자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처리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마지막 홀부터 한 홀씩 비교하여 마지막 홀에 근접한 홀은 근접한 해당 타수로 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마무리한 경기자가 이기는 것으로 함</a:t>
            </a:r>
            <a:endParaRPr lang="ko-KR" altLang="en-US" sz="13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6" name="대각선 방향의 모서리가 잘린 사각형 35"/>
          <p:cNvSpPr/>
          <p:nvPr/>
        </p:nvSpPr>
        <p:spPr>
          <a:xfrm>
            <a:off x="798033" y="4729267"/>
            <a:ext cx="7632848" cy="859973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대각선 방향의 모서리가 잘린 사각형 36"/>
          <p:cNvSpPr/>
          <p:nvPr/>
        </p:nvSpPr>
        <p:spPr>
          <a:xfrm>
            <a:off x="831774" y="4365105"/>
            <a:ext cx="1868017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힘내라</a:t>
            </a:r>
            <a:r>
              <a:rPr lang="en-US" altLang="ko-KR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,</a:t>
            </a:r>
            <a:r>
              <a:rPr lang="ko-KR" altLang="en-US" sz="1600" b="1" dirty="0" err="1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힘냈다상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6357" y="4797152"/>
            <a:ext cx="742973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400" b="1" dirty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제</a:t>
            </a:r>
            <a:r>
              <a:rPr lang="en-US" altLang="ko-KR" sz="1300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회 참가자중 제</a:t>
            </a:r>
            <a:r>
              <a:rPr lang="en-US" altLang="ko-KR" sz="1300" dirty="0">
                <a:latin typeface="HY울릉도M" pitchFamily="18" charset="-127"/>
                <a:ea typeface="HY울릉도M" pitchFamily="18" charset="-127"/>
              </a:rPr>
              <a:t>6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회 대회 성적이 제</a:t>
            </a:r>
            <a:r>
              <a:rPr lang="en-US" altLang="ko-KR" sz="1300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회 대회성적보다 최고로 우수한 경기자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힘냈다상</a:t>
            </a:r>
            <a:r>
              <a:rPr lang="en-US" altLang="ko-KR" sz="1300" dirty="0" smtClean="0">
                <a:latin typeface="HY울릉도B" pitchFamily="18" charset="-127"/>
                <a:ea typeface="HY울릉도B" pitchFamily="18" charset="-127"/>
              </a:rPr>
              <a:t>)</a:t>
            </a:r>
          </a:p>
          <a:p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최고로 미흡한 경기자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힘내라상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9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9" name="직사각형 18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6635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경기운영 방식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648072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대각선 방향의 모서리가 잘린 사각형 15"/>
          <p:cNvSpPr/>
          <p:nvPr/>
        </p:nvSpPr>
        <p:spPr>
          <a:xfrm>
            <a:off x="827584" y="1369343"/>
            <a:ext cx="7632848" cy="619497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대각선 방향의 모서리가 잘린 사각형 20"/>
          <p:cNvSpPr/>
          <p:nvPr/>
        </p:nvSpPr>
        <p:spPr>
          <a:xfrm>
            <a:off x="827584" y="1081311"/>
            <a:ext cx="2232248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천박지축상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2" y="1513359"/>
            <a:ext cx="74297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전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,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후반 점수차가 제일 큰 경기자를 선정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4" name="대각선 방향의 모서리가 잘린 사각형 23"/>
          <p:cNvSpPr/>
          <p:nvPr/>
        </p:nvSpPr>
        <p:spPr>
          <a:xfrm>
            <a:off x="827584" y="2655962"/>
            <a:ext cx="7632848" cy="657597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대각선 방향의 모서리가 잘린 사각형 24"/>
          <p:cNvSpPr/>
          <p:nvPr/>
        </p:nvSpPr>
        <p:spPr>
          <a:xfrm>
            <a:off x="827584" y="2367930"/>
            <a:ext cx="1584176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행운상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9592" y="2809503"/>
            <a:ext cx="74297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신고한 핸디를 기준으로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두번째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스코어를 기록한 경기자를 선정</a:t>
            </a:r>
            <a:endParaRPr lang="ko-KR" altLang="en-US" sz="1300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6" name="대각선 방향의 모서리가 잘린 사각형 35"/>
          <p:cNvSpPr/>
          <p:nvPr/>
        </p:nvSpPr>
        <p:spPr>
          <a:xfrm>
            <a:off x="844005" y="4005064"/>
            <a:ext cx="7632848" cy="1467455"/>
          </a:xfrm>
          <a:prstGeom prst="snip2DiagRect">
            <a:avLst/>
          </a:prstGeo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대각선 방향의 모서리가 잘린 사각형 36"/>
          <p:cNvSpPr/>
          <p:nvPr/>
        </p:nvSpPr>
        <p:spPr>
          <a:xfrm>
            <a:off x="800572" y="3573016"/>
            <a:ext cx="1368152" cy="50405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HY울릉도M" pitchFamily="18" charset="-127"/>
                <a:ea typeface="HY울릉도M" pitchFamily="18" charset="-127"/>
              </a:rPr>
              <a:t>원앙상</a:t>
            </a:r>
            <a:endParaRPr lang="ko-KR" altLang="en-US" sz="1600" b="1" dirty="0">
              <a:solidFill>
                <a:srgbClr val="0070C0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09911" y="4152106"/>
            <a:ext cx="7429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400" dirty="0" smtClean="0"/>
              <a:t>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부</a:t>
            </a:r>
            <a:r>
              <a:rPr lang="ko-KR" altLang="en-US" sz="1300" dirty="0">
                <a:latin typeface="HY울릉도M" pitchFamily="18" charset="-127"/>
                <a:ea typeface="HY울릉도M" pitchFamily="18" charset="-127"/>
              </a:rPr>
              <a:t>부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참가 경기자중 두분 합계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그로스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스코어가 </a:t>
            </a:r>
            <a:r>
              <a:rPr lang="en-US" altLang="ko-KR" sz="1300" dirty="0" smtClean="0">
                <a:latin typeface="HY울릉도M" pitchFamily="18" charset="-127"/>
                <a:ea typeface="HY울릉도M" pitchFamily="18" charset="-127"/>
              </a:rPr>
              <a:t>190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에 가장 근사한 가족을 선정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원앙상 참가 예정자는 사전 신청 바람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2000" b="1" dirty="0" smtClean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20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err="1" smtClean="0">
                <a:latin typeface="HY울릉도M" pitchFamily="18" charset="-127"/>
                <a:ea typeface="HY울릉도M" pitchFamily="18" charset="-127"/>
              </a:rPr>
              <a:t>동일팀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 배정 불가 </a:t>
            </a:r>
            <a:endParaRPr lang="en-US" altLang="ko-KR" sz="130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·</a:t>
            </a:r>
            <a:r>
              <a:rPr lang="ko-KR" altLang="en-US" sz="14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300" dirty="0" smtClean="0">
                <a:latin typeface="HY울릉도M" pitchFamily="18" charset="-127"/>
                <a:ea typeface="HY울릉도M" pitchFamily="18" charset="-127"/>
              </a:rPr>
              <a:t>부부동반 참가 환영</a:t>
            </a:r>
            <a:endParaRPr lang="ko-KR" altLang="en-US" sz="1300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9" name="Picture 2" descr="C:\Users\My home\AppData\Local\Microsoft\Windows\Temporary Internet Files\Content.IE5\6ATAIYJW\golf-player-silhouette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08" y="116632"/>
            <a:ext cx="510183" cy="667580"/>
          </a:xfrm>
          <a:prstGeom prst="rect">
            <a:avLst/>
          </a:prstGeom>
          <a:noFill/>
        </p:spPr>
      </p:pic>
      <p:sp>
        <p:nvSpPr>
          <p:cNvPr id="19" name="직사각형 18"/>
          <p:cNvSpPr/>
          <p:nvPr/>
        </p:nvSpPr>
        <p:spPr>
          <a:xfrm>
            <a:off x="1588" y="836712"/>
            <a:ext cx="6010572" cy="45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1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 w="63500">
          <a:solidFill>
            <a:schemeClr val="bg1"/>
          </a:solidFill>
        </a:ln>
      </a:spPr>
      <a:bodyPr rtlCol="0" anchor="ctr"/>
      <a:lstStyle>
        <a:defPPr algn="ctr">
          <a:defRPr sz="1600" b="1" smtClean="0">
            <a:solidFill>
              <a:srgbClr val="0070C0"/>
            </a:solidFill>
            <a:latin typeface="HY울릉도M" pitchFamily="18" charset="-127"/>
            <a:ea typeface="HY울릉도M" pitchFamily="18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881</Words>
  <Application>Microsoft Office PowerPoint</Application>
  <PresentationFormat>화면 슬라이드 쇼(4:3)</PresentationFormat>
  <Paragraphs>149</Paragraphs>
  <Slides>12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PowerPoint 프레젠테이션</vt:lpstr>
      <vt:lpstr>목차</vt:lpstr>
      <vt:lpstr>1. 일정표</vt:lpstr>
      <vt:lpstr>1. 일정표</vt:lpstr>
      <vt:lpstr>2. 경기운영 방식</vt:lpstr>
      <vt:lpstr>2. 경기운영 방식</vt:lpstr>
      <vt:lpstr>2. 경기운영 방식</vt:lpstr>
      <vt:lpstr>2. 경기운영 방식</vt:lpstr>
      <vt:lpstr>2. 경기운영 방식</vt:lpstr>
      <vt:lpstr>2. 경기운영 방식</vt:lpstr>
      <vt:lpstr>3. 조편성</vt:lpstr>
      <vt:lpstr>4. 기타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제3회 KOREA GAS CHAMPIONSHIP BY DALIM</dc:title>
  <dc:creator>My home</dc:creator>
  <cp:lastModifiedBy>Registered User</cp:lastModifiedBy>
  <cp:revision>125</cp:revision>
  <cp:lastPrinted>2016-09-22T01:20:35Z</cp:lastPrinted>
  <dcterms:created xsi:type="dcterms:W3CDTF">2015-09-20T02:40:13Z</dcterms:created>
  <dcterms:modified xsi:type="dcterms:W3CDTF">2018-09-18T07:37:05Z</dcterms:modified>
</cp:coreProperties>
</file>